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43891200" cy="3291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2193925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4387850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6582410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8776335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10970260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13164185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15358110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17552035" algn="l" defTabSz="43878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87850" latinLnBrk="0">
      <a:defRPr sz="5700">
        <a:latin typeface="+mn-lt"/>
        <a:ea typeface="+mn-ea"/>
        <a:cs typeface="+mn-cs"/>
        <a:sym typeface="Calibri" panose="020F0502020204030204"/>
      </a:defRPr>
    </a:lvl1pPr>
    <a:lvl2pPr indent="228600" defTabSz="4387850" latinLnBrk="0">
      <a:defRPr sz="5700">
        <a:latin typeface="+mn-lt"/>
        <a:ea typeface="+mn-ea"/>
        <a:cs typeface="+mn-cs"/>
        <a:sym typeface="Calibri" panose="020F0502020204030204"/>
      </a:defRPr>
    </a:lvl2pPr>
    <a:lvl3pPr indent="457200" defTabSz="4387850" latinLnBrk="0">
      <a:defRPr sz="5700">
        <a:latin typeface="+mn-lt"/>
        <a:ea typeface="+mn-ea"/>
        <a:cs typeface="+mn-cs"/>
        <a:sym typeface="Calibri" panose="020F0502020204030204"/>
      </a:defRPr>
    </a:lvl3pPr>
    <a:lvl4pPr indent="685800" defTabSz="4387850" latinLnBrk="0">
      <a:defRPr sz="5700">
        <a:latin typeface="+mn-lt"/>
        <a:ea typeface="+mn-ea"/>
        <a:cs typeface="+mn-cs"/>
        <a:sym typeface="Calibri" panose="020F0502020204030204"/>
      </a:defRPr>
    </a:lvl4pPr>
    <a:lvl5pPr indent="914400" defTabSz="4387850" latinLnBrk="0">
      <a:defRPr sz="5700">
        <a:latin typeface="+mn-lt"/>
        <a:ea typeface="+mn-ea"/>
        <a:cs typeface="+mn-cs"/>
        <a:sym typeface="Calibri" panose="020F0502020204030204"/>
      </a:defRPr>
    </a:lvl5pPr>
    <a:lvl6pPr indent="1143000" defTabSz="4387850" latinLnBrk="0">
      <a:defRPr sz="5700">
        <a:latin typeface="+mn-lt"/>
        <a:ea typeface="+mn-ea"/>
        <a:cs typeface="+mn-cs"/>
        <a:sym typeface="Calibri" panose="020F0502020204030204"/>
      </a:defRPr>
    </a:lvl6pPr>
    <a:lvl7pPr indent="1371600" defTabSz="4387850" latinLnBrk="0">
      <a:defRPr sz="5700">
        <a:latin typeface="+mn-lt"/>
        <a:ea typeface="+mn-ea"/>
        <a:cs typeface="+mn-cs"/>
        <a:sym typeface="Calibri" panose="020F0502020204030204"/>
      </a:defRPr>
    </a:lvl7pPr>
    <a:lvl8pPr indent="1600200" defTabSz="4387850" latinLnBrk="0">
      <a:defRPr sz="5700">
        <a:latin typeface="+mn-lt"/>
        <a:ea typeface="+mn-ea"/>
        <a:cs typeface="+mn-cs"/>
        <a:sym typeface="Calibri" panose="020F0502020204030204"/>
      </a:defRPr>
    </a:lvl8pPr>
    <a:lvl9pPr indent="1828800" defTabSz="4387850" latinLnBrk="0">
      <a:defRPr sz="5700">
        <a:latin typeface="+mn-lt"/>
        <a:ea typeface="+mn-ea"/>
        <a:cs typeface="+mn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descr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New picture" descr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New picture" descr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New shape"/>
          <p:cNvSpPr txBox="1"/>
          <p:nvPr/>
        </p:nvSpPr>
        <p:spPr>
          <a:xfrm>
            <a:off x="7005319" y="34247901"/>
            <a:ext cx="21854162" cy="76999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4800">
                <a:solidFill>
                  <a:srgbClr val="808080"/>
                </a:solidFill>
              </a:defRPr>
            </a:lvl1pPr>
          </a:lstStyle>
          <a:p>
            <a:r>
              <a:t>Template ID: assessingslate  Size: 48x36</a:t>
            </a:r>
          </a:p>
        </p:txBody>
      </p:sp>
      <p:sp>
        <p:nvSpPr>
          <p:cNvPr id="6" name="Текст заголовка"/>
          <p:cNvSpPr txBox="1"/>
          <p:nvPr>
            <p:ph type="title"/>
          </p:nvPr>
        </p:nvSpPr>
        <p:spPr>
          <a:xfrm>
            <a:off x="2194560" y="441959"/>
            <a:ext cx="39502079" cy="72390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/>
          <p:nvPr>
            <p:ph type="body" idx="1"/>
          </p:nvPr>
        </p:nvSpPr>
        <p:spPr>
          <a:xfrm>
            <a:off x="2194560" y="7680959"/>
            <a:ext cx="39502079" cy="25237442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/>
          <p:nvPr>
            <p:ph type="sldNum" sz="quarter" idx="2"/>
          </p:nvPr>
        </p:nvSpPr>
        <p:spPr>
          <a:xfrm>
            <a:off x="21214080" y="29634178"/>
            <a:ext cx="10241281" cy="1752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1pPr>
      <a:lvl2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2pPr>
      <a:lvl3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3pPr>
      <a:lvl4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4pPr>
      <a:lvl5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5pPr>
      <a:lvl6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6pPr>
      <a:lvl7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7pPr>
      <a:lvl8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8pPr>
      <a:lvl9pPr marL="0" marR="0" indent="0" algn="ctr" defTabSz="43891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 Black" panose="020B0A04020102020204"/>
          <a:ea typeface="Arial Black" panose="020B0A04020102020204"/>
          <a:cs typeface="Arial Black" panose="020B0A04020102020204"/>
          <a:sym typeface="Arial Black" panose="020B0A04020102020204"/>
        </a:defRPr>
      </a:lvl9pPr>
    </p:titleStyle>
    <p:bodyStyle>
      <a:lvl1pPr marL="0" marR="0" indent="0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3566160" marR="0" indent="-1371600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–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5667375" marR="0" indent="-127825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8099425" marR="0" indent="-151574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–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10293985" marR="0" indent="-151574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»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12488545" marR="0" indent="-151574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14683105" marR="0" indent="-151574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16877665" marR="0" indent="-151574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19072225" marR="0" indent="-1515745" algn="l" defTabSz="438912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defRPr sz="134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2193925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4387850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6582410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8776335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10970260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13164185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15358110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17552035" algn="r" defTabSz="4387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1"/>
          <p:cNvSpPr txBox="1"/>
          <p:nvPr/>
        </p:nvSpPr>
        <p:spPr>
          <a:xfrm>
            <a:off x="10352278" y="617922"/>
            <a:ext cx="25678386" cy="2896870"/>
          </a:xfrm>
          <a:prstGeom prst="rect">
            <a:avLst/>
          </a:prstGeom>
          <a:ln w="12700">
            <a:miter lim="400000"/>
          </a:ln>
        </p:spPr>
        <p:txBody>
          <a:bodyPr lIns="64007" tIns="64007" rIns="64007" bIns="64007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Объёмное образование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заднего средостения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 ребёнка: клиническое наблюдение и возможности лучевой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диагностики.</a:t>
            </a:r>
            <a:b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Әбілсейт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А.Ш.,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Саргелов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С.Ш.,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Маратова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Ш.И.,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Базарбеккызы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А., Махиева А.Ф.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АО «Научный центр педиатрии и детской хирургии», Алматы, Казахстан</a:t>
            </a:r>
            <a:endParaRPr b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1190" y="3600450"/>
            <a:ext cx="43005375" cy="1008380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клинический случай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объемного злокачественного новообразования заднего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средостения у ребенка с применением разных методов лучевой диагностики.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3565" y="4793615"/>
            <a:ext cx="43083480" cy="172529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пациент, мальчик, 6 месяцев, со слов мамы жалобы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кислородзависимость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десатурацию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83%,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одышку с нарастанием в динамике, сухой кашель.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лабораторных данных: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RackPack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(Нейрон-специфическая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енолаза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- 7,4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/мл;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АФП - 36,30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2"/>
          <p:cNvPicPr/>
          <p:nvPr/>
        </p:nvPicPr>
        <p:blipFill rotWithShape="1">
          <a:blip r:embed="rId1"/>
          <a:srcRect l="45175" t="28725" r="37098" b="35421"/>
          <a:stretch>
            <a:fillRect/>
          </a:stretch>
        </p:blipFill>
        <p:spPr bwMode="auto">
          <a:xfrm>
            <a:off x="878840" y="6737985"/>
            <a:ext cx="6329680" cy="5846445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472" t="17416" r="29676" b="40211"/>
          <a:stretch>
            <a:fillRect/>
          </a:stretch>
        </p:blipFill>
        <p:spPr>
          <a:xfrm>
            <a:off x="7687945" y="6703695"/>
            <a:ext cx="6470015" cy="58737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48030" y="12786995"/>
            <a:ext cx="13439140" cy="4243070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ОГК</a:t>
            </a:r>
            <a:r>
              <a:rPr lang="en-US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операции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пределяется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гомогенное затенение левого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гемиторакса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со смещением тени сердца и средостения вправо, 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пневматизация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левого легкого прослеживается в апикальной зоне, справа сгущение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бронхососудистого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рисунка по медиальным зонам. 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гемиторакса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73170" y="12858750"/>
            <a:ext cx="14178280" cy="4288790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плевры и плевральной полости: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проекции левой половины грудной клетки визуализируется объемное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гиперэхогенное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неправильной формы размером около 102х65х91мм,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четкими относительно ровными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контурами, неоднородной структуры, при ЦДК кровоток умеренно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выражен. Образование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смещает сердце вправо.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44" descr="C:\Users\user\Downloads\WhatsApp Image 2025-09-05 at 18.23.53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-584"/>
          <a:stretch>
            <a:fillRect/>
          </a:stretch>
        </p:blipFill>
        <p:spPr bwMode="auto">
          <a:xfrm>
            <a:off x="29578300" y="6695440"/>
            <a:ext cx="6299835" cy="598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45" descr="C:\Users\user\Downloads\WhatsApp Image 2025-09-05 at 18.26.4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055" y="6737985"/>
            <a:ext cx="6299835" cy="595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35" y="17239615"/>
            <a:ext cx="6085840" cy="5565140"/>
          </a:xfrm>
          <a:prstGeom prst="rect">
            <a:avLst/>
          </a:prstGeom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900" y="17251045"/>
            <a:ext cx="6089650" cy="5582285"/>
          </a:xfrm>
          <a:prstGeom prst="rect">
            <a:avLst/>
          </a:prstGeom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8710" y="17251045"/>
            <a:ext cx="6499860" cy="562546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342900" y="23343235"/>
            <a:ext cx="20667980" cy="3313430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томография: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нативных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КТ-снимках визуализируется объемное образование заднего средостения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паравертебрально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слева округлой формы, с четкими, относительно ровными контурами размерами 75х76х100мм,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мягкотканной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структуры, плотностью +32+41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 смещает органы средостения вправо, отмечается компрессионный ателектаз прилежащих отделов левого легкого.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10" y="26928445"/>
            <a:ext cx="4730750" cy="4108450"/>
          </a:xfrm>
          <a:prstGeom prst="rect">
            <a:avLst/>
          </a:prstGeom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920" y="26900505"/>
            <a:ext cx="4935855" cy="40106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455" y="26897965"/>
            <a:ext cx="4687570" cy="40646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788370" y="13722985"/>
            <a:ext cx="5219065" cy="20612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ИГХ исследование с антителом S100. Вариабельно позитивное ядерное окрашивание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86005" y="27044015"/>
            <a:ext cx="18371820" cy="509714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заднего средостения у ребенка было диагностировано с помощью рентгена, УЗИ и КТ. Морфологическое исследование подтвердило злокачественный характер процесса. Применение разных методов диагностики с сочетанием с морфологической верификацией  иллюстрирует важность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при оценке образований средостения у детей.</a:t>
            </a:r>
            <a:endParaRPr lang="ru-RU" sz="40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1"/>
          <a:srcRect l="29528" t="22000" r="30774" b="26173"/>
          <a:stretch>
            <a:fillRect/>
          </a:stretch>
        </p:blipFill>
        <p:spPr>
          <a:xfrm>
            <a:off x="15248890" y="6737350"/>
            <a:ext cx="6299835" cy="587375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4751685" y="12786995"/>
            <a:ext cx="13686790" cy="4288155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ОГК</a:t>
            </a:r>
            <a:r>
              <a:rPr lang="en-US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операции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обзорно</a:t>
            </a:r>
            <a:r>
              <a:rPr lang="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</a:t>
            </a:r>
            <a:r>
              <a:rPr lang="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ОГК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 л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евое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рассправлено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прикрыты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тенью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Тень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срединно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талия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сглажена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поперечнике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диафрагмы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четкие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2"/>
          <a:srcRect l="40156" t="18500" r="28740" b="41599"/>
          <a:stretch>
            <a:fillRect/>
          </a:stretch>
        </p:blipFill>
        <p:spPr>
          <a:xfrm>
            <a:off x="22233890" y="6704965"/>
            <a:ext cx="6299835" cy="5906135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3"/>
          <a:srcRect l="36611" t="19198" r="35038" b="44401"/>
          <a:stretch>
            <a:fillRect/>
          </a:stretch>
        </p:blipFill>
        <p:spPr>
          <a:xfrm>
            <a:off x="21081365" y="17323435"/>
            <a:ext cx="7063105" cy="5644515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14"/>
          <a:srcRect l="36611" t="40198" r="35431" b="27327"/>
          <a:stretch>
            <a:fillRect/>
          </a:stretch>
        </p:blipFill>
        <p:spPr>
          <a:xfrm>
            <a:off x="28623895" y="17323435"/>
            <a:ext cx="7339965" cy="573151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21264245" y="23327360"/>
            <a:ext cx="22183090" cy="3357245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</a:t>
            </a:r>
            <a:r>
              <a:rPr lang="en-US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операции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постконтрастных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КТ-снимках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пневматизации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S6, S9, S10.</a:t>
            </a:r>
            <a:r>
              <a:rPr lang="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S2,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S6, S10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сливные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консолидацией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гемиторакса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двухсторонней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Ателектаз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S6, S9, S10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плевральной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5"/>
          <a:srcRect l="86724" t="69599" r="6386" b="20519"/>
          <a:stretch>
            <a:fillRect/>
          </a:stretch>
        </p:blipFill>
        <p:spPr>
          <a:xfrm>
            <a:off x="36251515" y="17317085"/>
            <a:ext cx="7087235" cy="5724525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15290" y="26995755"/>
            <a:ext cx="9092565" cy="544385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диагноза проведена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тонкоугольная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чрезкожная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биопсия образования средостения под контролем УЗИ.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всего соответствует злокачественной опухоли оболочек периферических нервов (MPNST)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/>
              <a:t> </a:t>
            </a:r>
            <a:endParaRPr lang="ru-RU" sz="4000" dirty="0"/>
          </a:p>
        </p:txBody>
      </p:sp>
      <p:sp>
        <p:nvSpPr>
          <p:cNvPr id="29" name="TextBox 24"/>
          <p:cNvSpPr txBox="1"/>
          <p:nvPr/>
        </p:nvSpPr>
        <p:spPr>
          <a:xfrm>
            <a:off x="9632315" y="31076900"/>
            <a:ext cx="5898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гематоксилиним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эозином. Увеличение 400. Веретеновидные клетки с умеренной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атипией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36545" y="30893385"/>
            <a:ext cx="5257165" cy="18148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гематоксилином и эозином. Увеличение 200. Разнонаправленные веретеновидные клетки.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145375" y="31041975"/>
            <a:ext cx="5090160" cy="1383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ИГХ исследование с антителом S100. Вариабельно позитивное ядерное окрашивание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3878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3878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3878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3878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3268</Words>
  <Application>WPS Presentation</Application>
  <PresentationFormat/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Arial Black</vt:lpstr>
      <vt:lpstr>Calibri</vt:lpstr>
      <vt:lpstr>Times New Roman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LuchDiagnostila_Uzi3</cp:lastModifiedBy>
  <cp:revision>8</cp:revision>
  <dcterms:created xsi:type="dcterms:W3CDTF">2025-10-14T06:50:00Z</dcterms:created>
  <dcterms:modified xsi:type="dcterms:W3CDTF">2025-10-15T07:52:36Z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DC3CA8BF26B7469E891B24C1C5DDB729_12</vt:lpwstr>
  </property>
  <property fmtid="{D5CDD505-2E9C-101B-9397-08002B2CF9AE}" pid="3" name="KSOProductBuildVer">
    <vt:lpwstr>1049-12.2.0.22549</vt:lpwstr>
  </property>
</Properties>
</file>